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sldIdLst>
    <p:sldId id="264" r:id="rId3"/>
    <p:sldId id="280" r:id="rId4"/>
    <p:sldId id="265" r:id="rId5"/>
    <p:sldId id="266" r:id="rId6"/>
    <p:sldId id="271" r:id="rId7"/>
    <p:sldId id="267" r:id="rId8"/>
    <p:sldId id="272" r:id="rId9"/>
    <p:sldId id="273" r:id="rId10"/>
    <p:sldId id="274" r:id="rId11"/>
    <p:sldId id="268" r:id="rId12"/>
    <p:sldId id="276" r:id="rId13"/>
    <p:sldId id="275" r:id="rId14"/>
    <p:sldId id="278" r:id="rId15"/>
    <p:sldId id="277" r:id="rId16"/>
    <p:sldId id="27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4"/>
  </p:normalViewPr>
  <p:slideViewPr>
    <p:cSldViewPr snapToGrid="0">
      <p:cViewPr varScale="1">
        <p:scale>
          <a:sx n="109" d="100"/>
          <a:sy n="109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97020-4F56-C8E7-4494-16C93AC95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110689-A7A3-30AE-C394-154C3B85F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B213D-9359-47C4-C5D1-72D9866BD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94C0E-9596-04FF-D181-28B6CF34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9893E-8C3A-C88B-CB63-7A082C210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2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37B91-645C-6EF1-1191-909914FF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5BED-622C-FC6F-6C9E-E81A610A5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4B62D-6008-93A8-B338-EBC4A4F1D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C51F1-654A-CD2D-E121-FB6D6E482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CCDB1-C240-D18B-1025-46F33F762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67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226A4-1753-1594-AC33-56EC159852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F84F8-B035-5973-6CA9-708CAD0E2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874D2-27AE-93C2-FAFC-2862B86A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E9320-1390-4994-CBAB-FA3C78A43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20650-0108-904B-BE74-6D06A29C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71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1727603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B735EAF-8052-DDCD-6CEC-D825479BEFD3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428" y="796698"/>
            <a:ext cx="6854371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CB9F921-8097-7740-47FD-1905F9FE44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354513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DEBCBD63-480F-D96C-B0DF-94EF264BA08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80716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23F1D198-945D-C96D-60E9-C0AEC5E296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80717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BDCD9B2A-F0BB-F9DB-CC75-2EC1683475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95800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68651C4C-4AD1-19DA-CC78-BEC58707B5A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12271BA1-38C2-A7FE-AC76-8EC49BFBBE3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95800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630785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2832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704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295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7C7D43-1CC3-3332-AEFC-59ABB023F7AC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02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48048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6678385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609600" y="584664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609600" y="67175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9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F175D2-EEFE-E4BF-0E57-03025B8F8D6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696200" y="1"/>
            <a:ext cx="44958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273C4E42-511B-EB94-CA0A-051B1A4A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300" y="6573838"/>
            <a:ext cx="2870200" cy="284162"/>
          </a:xfrm>
        </p:spPr>
        <p:txBody>
          <a:bodyPr>
            <a:no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5389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4848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E70AFB9-F87E-11AC-2B32-B5178FE34E78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1442" y="268927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919352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414779-4CEE-EEAD-8A66-EE043E90B44F}"/>
              </a:ext>
            </a:extLst>
          </p:cNvPr>
          <p:cNvSpPr/>
          <p:nvPr userDrawn="1"/>
        </p:nvSpPr>
        <p:spPr>
          <a:xfrm>
            <a:off x="1611313" y="3215390"/>
            <a:ext cx="2638398" cy="36426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4235A04-C2C9-A7DC-3FE5-1E7D27C0E13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4400" y="2627313"/>
            <a:ext cx="2525713" cy="331628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7104C814-4179-5378-738C-F0AEB2D153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4326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655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15">
          <p15:clr>
            <a:srgbClr val="FBAE40"/>
          </p15:clr>
        </p15:guide>
        <p15:guide id="9" pos="2167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FB883CC-094E-7039-9807-58F11002611B}"/>
              </a:ext>
            </a:extLst>
          </p:cNvPr>
          <p:cNvSpPr/>
          <p:nvPr userDrawn="1"/>
        </p:nvSpPr>
        <p:spPr>
          <a:xfrm>
            <a:off x="0" y="0"/>
            <a:ext cx="535898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DDBBAD-B928-4819-64F5-80A5AECD71C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381500" y="2171699"/>
            <a:ext cx="2971800" cy="454977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B3586BE-78C6-E426-9F3C-F59381E5CD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4081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632">
          <p15:clr>
            <a:srgbClr val="FBAE40"/>
          </p15:clr>
        </p15:guide>
        <p15:guide id="6" orient="horz" pos="1368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2760">
          <p15:clr>
            <a:srgbClr val="FBAE40"/>
          </p15:clr>
        </p15:guide>
        <p15:guide id="11" pos="7159">
          <p15:clr>
            <a:srgbClr val="FBAE40"/>
          </p15:clr>
        </p15:guide>
        <p15:guide id="12" pos="672">
          <p15:clr>
            <a:srgbClr val="FBAE40"/>
          </p15:clr>
        </p15:guide>
        <p15:guide id="14" orient="horz" pos="2448">
          <p15:clr>
            <a:srgbClr val="FBAE40"/>
          </p15:clr>
        </p15:guide>
        <p15:guide id="15" pos="70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949CF9-AE80-D4A2-E0FC-126A4E8ECBCB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546" y="4618037"/>
            <a:ext cx="9314540" cy="1325563"/>
          </a:xfrm>
        </p:spPr>
        <p:txBody>
          <a:bodyPr anchor="b">
            <a:noAutofit/>
          </a:bodyPr>
          <a:lstStyle>
            <a:lvl1pPr algn="r"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7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9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461991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560">
          <p15:clr>
            <a:srgbClr val="FBAE40"/>
          </p15:clr>
        </p15:guide>
        <p15:guide id="7" orient="horz" pos="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E4F2-2D22-90A8-BE93-AC1C1EC86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0241C-8CE5-3011-E062-0A8DC8CA2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25812-2784-3C57-C361-80688D400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08036-F977-5D8E-F90E-493251FBB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D690-3A8E-FD7F-E94D-E4AFB7E96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481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960C-86A7-6728-9263-973B76A8F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26591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0029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824232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3389-E189-046B-B68E-4D8869A65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1B3F5-F64A-0CA7-06FA-C95973F2E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0C07F-9C94-5D2C-5CD0-FC20F297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80C3F-9BAB-26E1-78AD-9A8AF67C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6FDFB-E104-A923-17FF-84E975467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64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B8F4-6BF6-6A41-6077-46BD5849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DEFA8-7073-C420-67B5-125CB96CF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AA1BEE-5662-F14D-609F-ACF55F687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A325F-3C6B-BAB7-0C60-348D33E3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FA112-7CB2-6017-99BC-5D05E6CCA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1C3F0-4243-6C21-336B-020AAEFC2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69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9D08-C040-FF2A-85BF-9A64878DE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90ABE-502F-2121-A313-AE4F29F13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87958-3CC4-DE86-7FFF-E1D00E840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128B94-F5FF-7143-77BE-3AB6EE0690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B22120-9FBE-FBDB-78FE-E9AACC97BB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CA81F-1D55-2758-5570-00C8C84A8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4C600A-03F6-2858-5E66-EF0821B9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FEEB43-8EE9-C435-C15A-901EDBAD2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2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70198-48D4-58DA-E1C0-24242A90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96F12-2AD8-0369-AAF3-717142F6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D3002F-5375-E5CB-CBDF-8750A209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09B45-D5B0-35D6-BAFC-27A185B48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6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74977-64FD-9DF3-57E8-387FED576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CDA6B-F096-70EB-830B-89636C63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355FE-2AA5-B65C-53F8-D4C45ED6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40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F3087-101F-0727-6410-71E0AA992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36B36-5EB5-2746-D1DB-A8B08FD68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77E57-12FF-547B-A1E6-361191574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6687D-7883-CC63-C0E7-6D6C9CFFC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E413D-4C49-0ABA-BEB7-597D7772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FCC04-63CD-2C7F-AA12-1D79789F7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8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6E4CF-25FB-79B2-CB43-318797DC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C3540-1467-8F68-EA0B-30B3902F6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BDECF-8C59-EF5D-9810-1D8610B75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8D59D-2277-A9A2-BF0B-58D71DA37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530F8-A91D-A3FB-DC5C-D296C893D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BAC7F-18C7-E02B-0B65-7A0B0B676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2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8C658-2D39-6B3F-1990-6D10E0EFF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B4FE2-C09A-589B-A659-9764D5363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B2551-AC08-6AD5-B3A4-B43BF04428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4C835F-14C4-1E4A-8A6D-A3A11A8953F4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C8A4E-0472-EA8A-991F-535C348149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6590D-A7F9-CC2A-C7AD-12FCF90660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49A4A6-F238-8A4A-87E1-104B0537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29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4C769-5B6E-5C22-9516-5D7BE462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190F5-D493-CE67-ED1B-D761BFA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225E-A593-BBE5-FA35-2952DE6D5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12C0-D4F0-C345-96B4-1E8B918506AC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30E95-9162-1956-4897-1AA052698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709E4-652E-524A-8D35-CF602AA44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08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Poppins" pitchFamily="2" charset="77"/>
          <a:ea typeface="+mj-ea"/>
          <a:cs typeface="Poppins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6144">
          <p15:clr>
            <a:srgbClr val="F26B43"/>
          </p15:clr>
        </p15:guide>
        <p15:guide id="4" pos="7416">
          <p15:clr>
            <a:srgbClr val="F26B43"/>
          </p15:clr>
        </p15:guide>
        <p15:guide id="5" pos="3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rtharajBarma/Book-Store-WebApp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36A1-1A23-FDCA-E791-278F673B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LOVELY </a:t>
            </a:r>
            <a:br>
              <a:rPr lang="en-US" dirty="0"/>
            </a:br>
            <a:r>
              <a:rPr lang="en-US" dirty="0"/>
              <a:t>PROFESSIONAL</a:t>
            </a:r>
            <a:br>
              <a:rPr lang="en-US" dirty="0"/>
            </a:br>
            <a:r>
              <a:rPr lang="en-US" dirty="0"/>
              <a:t>UNIVERISTY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F0848-B081-1EB4-54CE-A4262714BD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Created by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C5B7BB-086A-0BEE-471F-DC71F427D3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Tirtharaj </a:t>
            </a:r>
            <a:r>
              <a:rPr lang="en-US" dirty="0" err="1"/>
              <a:t>Barma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E48DCF-FF12-5532-05BB-D595B8944E26}"/>
              </a:ext>
            </a:extLst>
          </p:cNvPr>
          <p:cNvSpPr txBox="1"/>
          <p:nvPr/>
        </p:nvSpPr>
        <p:spPr>
          <a:xfrm>
            <a:off x="1066800" y="5991224"/>
            <a:ext cx="2708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12218232</a:t>
            </a:r>
          </a:p>
        </p:txBody>
      </p:sp>
      <p:pic>
        <p:nvPicPr>
          <p:cNvPr id="4098" name="Picture 2" descr="LPU LOGO | Figma">
            <a:extLst>
              <a:ext uri="{FF2B5EF4-FFF2-40B4-BE49-F238E27FC236}">
                <a16:creationId xmlns:a16="http://schemas.microsoft.com/office/drawing/2014/main" id="{ED7CD5E8-5815-1198-DBCD-C90BC10DA4B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 r="711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534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DCC-8F31-043E-9333-E1E72CE9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Google Firebase Authentication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75136-7B17-927C-6FB1-815A051CB1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Security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7D227-B6E1-CB93-8CED-F70D4F469B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Convenience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8C2C92-8DB9-FBDB-2CF4-13FE0A72EE6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Reliable authentication ensuring account security.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3632B7-242C-3257-157A-399D3DF5F3F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Hassle-free login/sign-in processes enhancing user experience.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322C95-083E-051E-752B-9E236D2FA5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Photos provided by Pexels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281D85-8EB0-6EA8-7C1F-401E1379C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7661" y="1248607"/>
            <a:ext cx="4588523" cy="433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68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DCC-8F31-043E-9333-E1E72CE9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Firebase Authentication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322C95-083E-051E-752B-9E236D2FA5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Photos provided by Pexels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EDD0F13-BF55-9246-D9CA-95FCA9EBA9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5300" y="2954214"/>
            <a:ext cx="2917371" cy="474785"/>
          </a:xfrm>
        </p:spPr>
        <p:txBody>
          <a:bodyPr/>
          <a:lstStyle/>
          <a:p>
            <a:r>
              <a:rPr lang="en-US" i="1" u="sng" dirty="0" err="1"/>
              <a:t>npm</a:t>
            </a:r>
            <a:r>
              <a:rPr lang="en-US" i="1" u="sng" dirty="0"/>
              <a:t> install firebase</a:t>
            </a:r>
          </a:p>
        </p:txBody>
      </p:sp>
      <p:pic>
        <p:nvPicPr>
          <p:cNvPr id="18" name="Picture 17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8F1F231A-9321-225C-8EBF-CEF2EEEBB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493" y="2238688"/>
            <a:ext cx="5976974" cy="43351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AC97711-3496-C371-4038-22909ABB7FED}"/>
              </a:ext>
            </a:extLst>
          </p:cNvPr>
          <p:cNvSpPr txBox="1"/>
          <p:nvPr/>
        </p:nvSpPr>
        <p:spPr>
          <a:xfrm>
            <a:off x="495300" y="2584882"/>
            <a:ext cx="287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Installation -&gt;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86C33C-2CA9-9849-8252-F42486D220A4}"/>
              </a:ext>
            </a:extLst>
          </p:cNvPr>
          <p:cNvSpPr txBox="1"/>
          <p:nvPr/>
        </p:nvSpPr>
        <p:spPr>
          <a:xfrm>
            <a:off x="416169" y="3968044"/>
            <a:ext cx="66783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effectLst/>
                <a:latin typeface="Helvetica Neue" panose="02000503000000020004" pitchFamily="2" charset="0"/>
              </a:rPr>
              <a:t>Method</a:t>
            </a:r>
            <a:r>
              <a:rPr lang="en-IN" b="1" dirty="0">
                <a:effectLst/>
                <a:latin typeface="Helvetica Neue" panose="02000503000000020004" pitchFamily="2" charset="0"/>
              </a:rPr>
              <a:t> </a:t>
            </a:r>
            <a:r>
              <a:rPr lang="en-IN" dirty="0">
                <a:effectLst/>
                <a:latin typeface="Helvetica Neue" panose="02000503000000020004" pitchFamily="2" charset="0"/>
              </a:rPr>
              <a:t>provided by Firebase Authentication</a:t>
            </a:r>
          </a:p>
          <a:p>
            <a:endParaRPr lang="en-IN" dirty="0">
              <a:effectLst/>
              <a:latin typeface="Helvetica Neue" panose="02000503000000020004" pitchFamily="2" charset="0"/>
            </a:endParaRPr>
          </a:p>
          <a:p>
            <a:r>
              <a:rPr lang="en-US" dirty="0"/>
              <a:t>1. createUserWithEmailAndPassword</a:t>
            </a:r>
            <a:br>
              <a:rPr lang="en-US" dirty="0"/>
            </a:br>
            <a:r>
              <a:rPr lang="en-US" dirty="0"/>
              <a:t>2. signInWithPopup</a:t>
            </a:r>
            <a:br>
              <a:rPr lang="en-US" dirty="0"/>
            </a:br>
            <a:r>
              <a:rPr lang="en-US" dirty="0"/>
              <a:t>3. signInWithEmailAndpassword</a:t>
            </a:r>
            <a:br>
              <a:rPr lang="en-US" dirty="0"/>
            </a:br>
            <a:r>
              <a:rPr lang="en-US" dirty="0"/>
              <a:t>4. signOut</a:t>
            </a:r>
          </a:p>
        </p:txBody>
      </p:sp>
    </p:spTree>
    <p:extLst>
      <p:ext uri="{BB962C8B-B14F-4D97-AF65-F5344CB8AC3E}">
        <p14:creationId xmlns:p14="http://schemas.microsoft.com/office/powerpoint/2010/main" val="2079497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DCC-8F31-043E-9333-E1E72CE9B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3" y="484307"/>
            <a:ext cx="6678385" cy="1325563"/>
          </a:xfrm>
        </p:spPr>
        <p:txBody>
          <a:bodyPr/>
          <a:lstStyle/>
          <a:p>
            <a:r>
              <a:rPr lang="en-US" dirty="0"/>
              <a:t>Google Firebase Authentication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7A62F6-C321-61AC-6DF9-8C098954324F}"/>
              </a:ext>
            </a:extLst>
          </p:cNvPr>
          <p:cNvSpPr txBox="1"/>
          <p:nvPr/>
        </p:nvSpPr>
        <p:spPr>
          <a:xfrm>
            <a:off x="750277" y="609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FAB7C95-2879-6C8D-7423-26B8DBBE5B3D}"/>
              </a:ext>
            </a:extLst>
          </p:cNvPr>
          <p:cNvSpPr txBox="1"/>
          <p:nvPr/>
        </p:nvSpPr>
        <p:spPr>
          <a:xfrm>
            <a:off x="8601016" y="2415839"/>
            <a:ext cx="288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 err="1"/>
              <a:t>SignUp</a:t>
            </a:r>
            <a:endParaRPr lang="en-US" b="1" i="1" u="sng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54F53A3-2000-6EB3-252E-3B76A7C2B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269" y="2347359"/>
            <a:ext cx="5192439" cy="434995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45D60FE-2337-D439-6937-FFFFCC27D9F1}"/>
              </a:ext>
            </a:extLst>
          </p:cNvPr>
          <p:cNvSpPr txBox="1"/>
          <p:nvPr/>
        </p:nvSpPr>
        <p:spPr>
          <a:xfrm>
            <a:off x="6715437" y="3429000"/>
            <a:ext cx="5334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/>
                <a:latin typeface="Helvetica Neue" panose="02000503000000020004" pitchFamily="2" charset="0"/>
              </a:rPr>
              <a:t>This function is presumably a wrapper around Firebase Authentication's </a:t>
            </a:r>
            <a:r>
              <a:rPr lang="en-IN" i="1" u="sng" dirty="0" err="1">
                <a:effectLst/>
                <a:latin typeface="Helvetica Neue" panose="02000503000000020004" pitchFamily="2" charset="0"/>
              </a:rPr>
              <a:t>createUserWithEmailAndPassword</a:t>
            </a:r>
            <a:r>
              <a:rPr lang="en-IN" dirty="0">
                <a:effectLst/>
                <a:latin typeface="Helvetica Neue" panose="02000503000000020004" pitchFamily="2" charset="0"/>
              </a:rPr>
              <a:t> method, which creates a new user account with the provided email and password.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443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DCC-8F31-043E-9333-E1E72CE9B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969" y="316150"/>
            <a:ext cx="6678385" cy="1325563"/>
          </a:xfrm>
        </p:spPr>
        <p:txBody>
          <a:bodyPr/>
          <a:lstStyle/>
          <a:p>
            <a:r>
              <a:rPr lang="en-US" dirty="0"/>
              <a:t>Google Firebase Authentication</a:t>
            </a:r>
          </a:p>
        </p:txBody>
      </p:sp>
      <p:pic>
        <p:nvPicPr>
          <p:cNvPr id="28" name="Picture 27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CF73A362-F31D-1C29-F656-4FEFC1112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77" y="2607390"/>
            <a:ext cx="6171877" cy="384086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C7A62F6-C321-61AC-6DF9-8C098954324F}"/>
              </a:ext>
            </a:extLst>
          </p:cNvPr>
          <p:cNvSpPr txBox="1"/>
          <p:nvPr/>
        </p:nvSpPr>
        <p:spPr>
          <a:xfrm>
            <a:off x="750277" y="609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CE0FD6-1181-2996-BB9F-BE85889D248A}"/>
              </a:ext>
            </a:extLst>
          </p:cNvPr>
          <p:cNvSpPr txBox="1"/>
          <p:nvPr/>
        </p:nvSpPr>
        <p:spPr>
          <a:xfrm>
            <a:off x="8765092" y="3429000"/>
            <a:ext cx="2602523" cy="37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/>
              <a:t>Logout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11F83B-B785-A38A-E621-BC59CA10586C}"/>
              </a:ext>
            </a:extLst>
          </p:cNvPr>
          <p:cNvSpPr txBox="1"/>
          <p:nvPr/>
        </p:nvSpPr>
        <p:spPr>
          <a:xfrm>
            <a:off x="7420709" y="4232376"/>
            <a:ext cx="47712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/>
                <a:latin typeface="Helvetica Neue" panose="02000503000000020004" pitchFamily="2" charset="0"/>
              </a:rPr>
              <a:t>When </a:t>
            </a:r>
            <a:r>
              <a:rPr lang="en-IN" dirty="0" err="1">
                <a:effectLst/>
                <a:latin typeface="Helvetica Neue" panose="02000503000000020004" pitchFamily="2" charset="0"/>
              </a:rPr>
              <a:t>signOut</a:t>
            </a:r>
            <a:r>
              <a:rPr lang="en-IN" dirty="0">
                <a:effectLst/>
                <a:latin typeface="Helvetica Neue" panose="02000503000000020004" pitchFamily="2" charset="0"/>
              </a:rPr>
              <a:t>(auth) is called, Firebase handles the sign-out process internally. It revokes the user's authentication token and clears any persisted authentication state.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879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BDCC-8F31-043E-9333-E1E72CE9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Firebase Authentication</a:t>
            </a:r>
          </a:p>
        </p:txBody>
      </p:sp>
      <p:pic>
        <p:nvPicPr>
          <p:cNvPr id="30" name="Picture 29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1C60760C-C15A-85C7-59E9-9C1B1113D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5186"/>
            <a:ext cx="4832746" cy="370250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C7A62F6-C321-61AC-6DF9-8C098954324F}"/>
              </a:ext>
            </a:extLst>
          </p:cNvPr>
          <p:cNvSpPr txBox="1"/>
          <p:nvPr/>
        </p:nvSpPr>
        <p:spPr>
          <a:xfrm>
            <a:off x="750277" y="609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35C46-575E-8786-1F19-D71D142141E8}"/>
              </a:ext>
            </a:extLst>
          </p:cNvPr>
          <p:cNvSpPr txBox="1"/>
          <p:nvPr/>
        </p:nvSpPr>
        <p:spPr>
          <a:xfrm>
            <a:off x="7874139" y="2560520"/>
            <a:ext cx="383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/>
              <a:t>Google Pop-up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9B9E12-1051-9B3B-BFEE-98E91D03FF58}"/>
              </a:ext>
            </a:extLst>
          </p:cNvPr>
          <p:cNvSpPr txBox="1"/>
          <p:nvPr/>
        </p:nvSpPr>
        <p:spPr>
          <a:xfrm>
            <a:off x="6846277" y="3294185"/>
            <a:ext cx="441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/>
                <a:latin typeface="Helvetica Neue" panose="02000503000000020004" pitchFamily="2" charset="0"/>
              </a:rPr>
              <a:t>The </a:t>
            </a:r>
            <a:r>
              <a:rPr lang="en-IN" i="1" u="sng" dirty="0" err="1">
                <a:effectLst/>
                <a:latin typeface="Helvetica Neue" panose="02000503000000020004" pitchFamily="2" charset="0"/>
              </a:rPr>
              <a:t>loginWithGoogle</a:t>
            </a:r>
            <a:r>
              <a:rPr lang="en-IN" dirty="0">
                <a:effectLst/>
                <a:latin typeface="Helvetica Neue" panose="02000503000000020004" pitchFamily="2" charset="0"/>
              </a:rPr>
              <a:t> function returns a Promise, which resolves with the authentication result when the authentication process is successful or rejects if an error occurs during the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04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A87564-00A6-5C40-59AA-BF47A03AD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13" y="298886"/>
            <a:ext cx="10477109" cy="10035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FRONTEND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66834-9FB2-9656-2B9D-F27F847F8956}"/>
              </a:ext>
            </a:extLst>
          </p:cNvPr>
          <p:cNvSpPr>
            <a:spLocks/>
          </p:cNvSpPr>
          <p:nvPr/>
        </p:nvSpPr>
        <p:spPr>
          <a:xfrm>
            <a:off x="414013" y="2267067"/>
            <a:ext cx="2338984" cy="595838"/>
          </a:xfrm>
          <a:prstGeom prst="rect">
            <a:avLst/>
          </a:prstGeom>
        </p:spPr>
        <p:txBody>
          <a:bodyPr/>
          <a:lstStyle/>
          <a:p>
            <a:pPr defTabSz="731520">
              <a:spcAft>
                <a:spcPts val="600"/>
              </a:spcAft>
            </a:pPr>
            <a:r>
              <a:rPr lang="en-US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 Update Instantly between Backend - Frontend</a:t>
            </a:r>
            <a:endParaRPr lang="en-US" dirty="0"/>
          </a:p>
        </p:txBody>
      </p:sp>
      <p:pic>
        <p:nvPicPr>
          <p:cNvPr id="7" name="Picture 6" descr="A screenshot of a book&#10;&#10;Description automatically generated">
            <a:extLst>
              <a:ext uri="{FF2B5EF4-FFF2-40B4-BE49-F238E27FC236}">
                <a16:creationId xmlns:a16="http://schemas.microsoft.com/office/drawing/2014/main" id="{EFBE0798-6FA2-BF7E-FF13-99976752B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1307" y="1180643"/>
            <a:ext cx="6936680" cy="3364525"/>
          </a:xfrm>
          <a:prstGeom prst="rect">
            <a:avLst/>
          </a:prstGeom>
        </p:spPr>
      </p:pic>
      <p:pic>
        <p:nvPicPr>
          <p:cNvPr id="22" name="Picture 21" descr="A black rectangular object with text&#10;&#10;Description automatically generated">
            <a:extLst>
              <a:ext uri="{FF2B5EF4-FFF2-40B4-BE49-F238E27FC236}">
                <a16:creationId xmlns:a16="http://schemas.microsoft.com/office/drawing/2014/main" id="{B3A65E89-65A0-D41E-D54D-F2E81C4F6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496" y="5078829"/>
            <a:ext cx="7119660" cy="147732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5A29499-6C9D-2693-A89D-5BBBC9375E89}"/>
              </a:ext>
            </a:extLst>
          </p:cNvPr>
          <p:cNvSpPr txBox="1"/>
          <p:nvPr/>
        </p:nvSpPr>
        <p:spPr>
          <a:xfrm>
            <a:off x="351692" y="4974819"/>
            <a:ext cx="448180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FETCH the back-end server and address them </a:t>
            </a:r>
            <a:br>
              <a:rPr lang="en-US" dirty="0"/>
            </a:br>
            <a:r>
              <a:rPr lang="en-US" dirty="0"/>
              <a:t>1. </a:t>
            </a:r>
            <a:r>
              <a:rPr lang="en-US" dirty="0" err="1"/>
              <a:t>book.id</a:t>
            </a:r>
            <a:br>
              <a:rPr lang="en-US" dirty="0"/>
            </a:br>
            <a:r>
              <a:rPr lang="en-US" dirty="0"/>
              <a:t>2. </a:t>
            </a:r>
            <a:r>
              <a:rPr lang="en-US" dirty="0" err="1"/>
              <a:t>book.price</a:t>
            </a:r>
            <a:br>
              <a:rPr lang="en-US" dirty="0"/>
            </a:br>
            <a:r>
              <a:rPr lang="en-US" dirty="0"/>
              <a:t>3. </a:t>
            </a:r>
            <a:r>
              <a:rPr lang="en-US" dirty="0" err="1"/>
              <a:t>book.imageURL</a:t>
            </a:r>
            <a:endParaRPr lang="en-US" dirty="0"/>
          </a:p>
          <a:p>
            <a:r>
              <a:rPr lang="en-US" dirty="0"/>
              <a:t>4. </a:t>
            </a:r>
            <a:r>
              <a:rPr lang="en-US" dirty="0" err="1"/>
              <a:t>book.bookTitle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052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87564-00A6-5C40-59AA-BF47A03A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 &amp; 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66834-9FB2-9656-2B9D-F27F847F89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43458A-FCA3-59F0-814F-8B1841A8A3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Gratitude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62D7F2-AA7B-4450-0DEB-3F331E9BCDB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Recapping key points and takeaways from the presentation.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714A0C-F95E-58EB-6EA7-714195E3086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/>
              <a:t>Expressing appreciation to the audience for joining the journey of literature and technology.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402F4A1-6044-AED4-0451-600D2BE190C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/>
          <a:srcRect l="29953" r="29953"/>
          <a:stretch>
            <a:fillRect/>
          </a:stretch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E0C1FA-8686-BFFE-F091-45B0DA698E8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Photos provided by Pexels</a:t>
            </a:r>
          </a:p>
        </p:txBody>
      </p:sp>
    </p:spTree>
    <p:extLst>
      <p:ext uri="{BB962C8B-B14F-4D97-AF65-F5344CB8AC3E}">
        <p14:creationId xmlns:p14="http://schemas.microsoft.com/office/powerpoint/2010/main" val="33148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book store&#10;&#10;Description automatically generated">
            <a:extLst>
              <a:ext uri="{FF2B5EF4-FFF2-40B4-BE49-F238E27FC236}">
                <a16:creationId xmlns:a16="http://schemas.microsoft.com/office/drawing/2014/main" id="{8859D49E-5599-297E-4CD8-2F5CD7849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158" y="1593926"/>
            <a:ext cx="8484375" cy="411521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EF54101-0C71-2518-67C0-ABD0AEDF9BA6}"/>
              </a:ext>
            </a:extLst>
          </p:cNvPr>
          <p:cNvSpPr txBox="1"/>
          <p:nvPr/>
        </p:nvSpPr>
        <p:spPr>
          <a:xfrm>
            <a:off x="643467" y="1745591"/>
            <a:ext cx="33382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6968">
              <a:spcAft>
                <a:spcPts val="600"/>
              </a:spcAft>
            </a:pPr>
            <a:r>
              <a:rPr lang="en-US" sz="2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Book-Store </a:t>
            </a:r>
            <a:br>
              <a:rPr lang="en-US" sz="2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2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Inventory</a:t>
            </a:r>
            <a:br>
              <a:rPr lang="en-US" sz="2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2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</a:t>
            </a:r>
            <a:endParaRPr lang="en-US" sz="2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E6F8EA-72DB-1B2E-0220-BA84F196B712}"/>
              </a:ext>
            </a:extLst>
          </p:cNvPr>
          <p:cNvSpPr txBox="1"/>
          <p:nvPr/>
        </p:nvSpPr>
        <p:spPr>
          <a:xfrm>
            <a:off x="643467" y="318595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tooltip="ewq"/>
              </a:rPr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87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EE1A08-9089-5D87-9321-06BBCA65E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46C9E8-69A7-84F7-7E31-A90E0E7B1647}"/>
              </a:ext>
            </a:extLst>
          </p:cNvPr>
          <p:cNvSpPr txBox="1"/>
          <p:nvPr/>
        </p:nvSpPr>
        <p:spPr>
          <a:xfrm>
            <a:off x="645066" y="2031101"/>
            <a:ext cx="4282984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Welcome to the Book-Store app, where literature meets technology. Our platform is designed to provide readers with an immersive experience, offering a vast collection of books at your fingertips. Join us on this journey of exploration and discovery.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effectLst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0A6CB-2A75-E40B-FC04-B9027B38CAF5}"/>
              </a:ext>
            </a:extLst>
          </p:cNvPr>
          <p:cNvSpPr>
            <a:spLocks/>
          </p:cNvSpPr>
          <p:nvPr/>
        </p:nvSpPr>
        <p:spPr>
          <a:xfrm>
            <a:off x="5987738" y="2508456"/>
            <a:ext cx="1620095" cy="412707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Purpose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76170-7DCC-71E1-A69B-FE69C1E872BF}"/>
              </a:ext>
            </a:extLst>
          </p:cNvPr>
          <p:cNvSpPr>
            <a:spLocks/>
          </p:cNvSpPr>
          <p:nvPr/>
        </p:nvSpPr>
        <p:spPr>
          <a:xfrm>
            <a:off x="7991698" y="2502633"/>
            <a:ext cx="1620095" cy="412707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Expectations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B158A-BF5E-17FE-81EF-A71A8DEAC2C0}"/>
              </a:ext>
            </a:extLst>
          </p:cNvPr>
          <p:cNvSpPr>
            <a:spLocks/>
          </p:cNvSpPr>
          <p:nvPr/>
        </p:nvSpPr>
        <p:spPr>
          <a:xfrm>
            <a:off x="9995661" y="2555270"/>
            <a:ext cx="1620095" cy="412707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Journey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25172F-2010-0CC8-AAFA-FCCC43F702F5}"/>
              </a:ext>
            </a:extLst>
          </p:cNvPr>
          <p:cNvSpPr>
            <a:spLocks/>
          </p:cNvSpPr>
          <p:nvPr/>
        </p:nvSpPr>
        <p:spPr>
          <a:xfrm>
            <a:off x="5987738" y="2979967"/>
            <a:ext cx="1620095" cy="1142530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Introducing the Book-Store app and its purpose in connecting readers with stories.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55E412-35DB-274C-4CD6-85D55065FBD4}"/>
              </a:ext>
            </a:extLst>
          </p:cNvPr>
          <p:cNvSpPr>
            <a:spLocks/>
          </p:cNvSpPr>
          <p:nvPr/>
        </p:nvSpPr>
        <p:spPr>
          <a:xfrm>
            <a:off x="7991698" y="2970202"/>
            <a:ext cx="1620095" cy="1142530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Offering an overview of the app's features and what the audience can expect from the presentation.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A0ED022-68A2-8413-E3C8-53CE4C6C9430}"/>
              </a:ext>
            </a:extLst>
          </p:cNvPr>
          <p:cNvSpPr>
            <a:spLocks/>
          </p:cNvSpPr>
          <p:nvPr/>
        </p:nvSpPr>
        <p:spPr>
          <a:xfrm>
            <a:off x="9995661" y="2979967"/>
            <a:ext cx="1620095" cy="1142530"/>
          </a:xfrm>
          <a:prstGeom prst="rect">
            <a:avLst/>
          </a:prstGeom>
        </p:spPr>
        <p:txBody>
          <a:bodyPr/>
          <a:lstStyle/>
          <a:p>
            <a:pPr defTabSz="502920">
              <a:spcAft>
                <a:spcPts val="600"/>
              </a:spcAft>
            </a:pPr>
            <a:r>
              <a:rPr lang="en-US" sz="99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Inviting the audience to explore the world of literature and technology through the app.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5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4A76-B58A-5187-AAE1-EAA312A30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CB7D6-C474-1604-86AE-FD042F158D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60632"/>
            <a:ext cx="3493478" cy="611168"/>
          </a:xfrm>
        </p:spPr>
        <p:txBody>
          <a:bodyPr/>
          <a:lstStyle/>
          <a:p>
            <a:r>
              <a:rPr lang="en-US" dirty="0"/>
              <a:t>1. MongoDB Integration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32ABC-15ED-83F6-71E1-CC7C510DA3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3886200"/>
            <a:ext cx="4654062" cy="743178"/>
          </a:xfrm>
        </p:spPr>
        <p:txBody>
          <a:bodyPr/>
          <a:lstStyle/>
          <a:p>
            <a:r>
              <a:rPr lang="en-US" dirty="0"/>
              <a:t>2. Google Firebase Authentication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BE8932-FD2E-CADB-47E5-3739E4F6423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07919" y="1659136"/>
            <a:ext cx="2917371" cy="743178"/>
          </a:xfrm>
        </p:spPr>
        <p:txBody>
          <a:bodyPr/>
          <a:lstStyle/>
          <a:p>
            <a:r>
              <a:rPr lang="en-US" dirty="0"/>
              <a:t>Book Management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29C6E9-F564-426E-B688-DA7159955C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210171"/>
            <a:ext cx="2917371" cy="2057400"/>
          </a:xfrm>
        </p:spPr>
        <p:txBody>
          <a:bodyPr/>
          <a:lstStyle/>
          <a:p>
            <a:r>
              <a:rPr lang="en-US" dirty="0"/>
              <a:t>Efficient database management for a vast collection of books.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6C4C7-3349-DA43-B445-8268483B9B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799" y="4735739"/>
            <a:ext cx="2917371" cy="2057400"/>
          </a:xfrm>
        </p:spPr>
        <p:txBody>
          <a:bodyPr/>
          <a:lstStyle/>
          <a:p>
            <a:r>
              <a:rPr lang="en-US" dirty="0"/>
              <a:t>Secure login and sign-in processes supported by Google Firebase.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7E6733-A881-2A9C-3BBF-C483B655446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07919" y="2550412"/>
            <a:ext cx="3493478" cy="2057400"/>
          </a:xfrm>
        </p:spPr>
        <p:txBody>
          <a:bodyPr/>
          <a:lstStyle/>
          <a:p>
            <a:r>
              <a:rPr lang="en-US" dirty="0"/>
              <a:t>Users can conveniently </a:t>
            </a:r>
          </a:p>
          <a:p>
            <a:pPr marL="342900" indent="-342900">
              <a:buAutoNum type="arabicPeriod"/>
            </a:pPr>
            <a:r>
              <a:rPr lang="en-US" dirty="0"/>
              <a:t>upload,  [ POST ]</a:t>
            </a:r>
          </a:p>
          <a:p>
            <a:pPr marL="342900" indent="-342900">
              <a:buAutoNum type="arabicPeriod"/>
            </a:pPr>
            <a:r>
              <a:rPr lang="en-US" dirty="0"/>
              <a:t>delete, [ DELETE ]</a:t>
            </a:r>
          </a:p>
          <a:p>
            <a:pPr marL="342900" indent="-342900">
              <a:buAutoNum type="arabicPeriod"/>
            </a:pPr>
            <a:r>
              <a:rPr lang="en-US" dirty="0"/>
              <a:t>update books, [ PATCH ]</a:t>
            </a:r>
          </a:p>
          <a:p>
            <a:pPr marL="342900" indent="-342900">
              <a:buAutoNum type="arabicPeriod"/>
            </a:pPr>
            <a:r>
              <a:rPr lang="en-US" dirty="0"/>
              <a:t>Filter book category [ GET ]</a:t>
            </a:r>
          </a:p>
          <a:p>
            <a:r>
              <a:rPr lang="en-US" dirty="0"/>
              <a:t>This feature empowers administrators with efficient book management capabilities, enhancing the app's functionality.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11947C-F3B4-D05A-BEAF-859A57043758}"/>
              </a:ext>
            </a:extLst>
          </p:cNvPr>
          <p:cNvSpPr txBox="1"/>
          <p:nvPr/>
        </p:nvSpPr>
        <p:spPr>
          <a:xfrm>
            <a:off x="1066800" y="1971427"/>
            <a:ext cx="4103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Server side</a:t>
            </a:r>
          </a:p>
        </p:txBody>
      </p:sp>
    </p:spTree>
    <p:extLst>
      <p:ext uri="{BB962C8B-B14F-4D97-AF65-F5344CB8AC3E}">
        <p14:creationId xmlns:p14="http://schemas.microsoft.com/office/powerpoint/2010/main" val="512989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CDA3B-4F78-902E-0CE5-8D23A1A2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45" y="572058"/>
            <a:ext cx="9911174" cy="1325563"/>
          </a:xfrm>
        </p:spPr>
        <p:txBody>
          <a:bodyPr/>
          <a:lstStyle/>
          <a:p>
            <a:r>
              <a:rPr lang="en-US" dirty="0"/>
              <a:t>Modules used </a:t>
            </a:r>
            <a:r>
              <a:rPr lang="en-US" sz="4000" i="1" dirty="0"/>
              <a:t>(dependencies)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76326B-0C11-C57C-1810-91BB170E3D8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1982" y="3967609"/>
            <a:ext cx="1754529" cy="1764255"/>
          </a:xfrm>
        </p:spPr>
        <p:txBody>
          <a:bodyPr/>
          <a:lstStyle/>
          <a:p>
            <a:r>
              <a:rPr lang="en-US" dirty="0"/>
              <a:t>1. MongoDb</a:t>
            </a:r>
          </a:p>
          <a:p>
            <a:endParaRPr lang="en-US" dirty="0"/>
          </a:p>
          <a:p>
            <a:r>
              <a:rPr lang="en-US" dirty="0"/>
              <a:t>2. Express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3. Nodemon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4. Cors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5. DotEnv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3D82E8-CDC2-4115-359E-50475A97EAD3}"/>
              </a:ext>
            </a:extLst>
          </p:cNvPr>
          <p:cNvSpPr txBox="1"/>
          <p:nvPr/>
        </p:nvSpPr>
        <p:spPr>
          <a:xfrm>
            <a:off x="2326511" y="2710909"/>
            <a:ext cx="4977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effectLst/>
                <a:latin typeface="Helvetica Neue" panose="02000503000000020004" pitchFamily="2" charset="0"/>
              </a:rPr>
              <a:t>Express simplifies the process of building web servers and handling HTTP requests and responses</a:t>
            </a:r>
          </a:p>
          <a:p>
            <a:endParaRPr lang="en-US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1DB0AA-792D-C94F-5411-AE5687CDDCD9}"/>
              </a:ext>
            </a:extLst>
          </p:cNvPr>
          <p:cNvSpPr txBox="1"/>
          <p:nvPr/>
        </p:nvSpPr>
        <p:spPr>
          <a:xfrm>
            <a:off x="2326511" y="1844419"/>
            <a:ext cx="5544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effectLst/>
                <a:latin typeface="Helvetica Neue" panose="02000503000000020004" pitchFamily="2" charset="0"/>
              </a:rPr>
              <a:t>MongoDB is a NoSQL database that provides a flexible and scalable way to store and manage data.</a:t>
            </a:r>
          </a:p>
          <a:p>
            <a:endParaRPr 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6F35AB-D75F-9EFF-81E1-89E909E71D71}"/>
              </a:ext>
            </a:extLst>
          </p:cNvPr>
          <p:cNvSpPr txBox="1"/>
          <p:nvPr/>
        </p:nvSpPr>
        <p:spPr>
          <a:xfrm>
            <a:off x="2338086" y="3429000"/>
            <a:ext cx="55442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effectLst/>
                <a:latin typeface="Helvetica Neue" panose="02000503000000020004" pitchFamily="2" charset="0"/>
              </a:rPr>
              <a:t>Nodemon is a utility tool for Node.js that automatically restarts the server when changes are detected in the codebase.</a:t>
            </a:r>
          </a:p>
          <a:p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53A8A5-7C4A-6A44-2BD9-7F224DA39BC3}"/>
              </a:ext>
            </a:extLst>
          </p:cNvPr>
          <p:cNvSpPr txBox="1"/>
          <p:nvPr/>
        </p:nvSpPr>
        <p:spPr>
          <a:xfrm>
            <a:off x="2338086" y="5316365"/>
            <a:ext cx="5243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Helvetica Neue" panose="02000503000000020004" pitchFamily="2" charset="0"/>
              </a:rPr>
              <a:t>A</a:t>
            </a:r>
            <a:r>
              <a:rPr lang="en-IN" sz="1600" dirty="0">
                <a:effectLst/>
                <a:latin typeface="Helvetica Neue" panose="02000503000000020004" pitchFamily="2" charset="0"/>
              </a:rPr>
              <a:t>llows developers to securely manage configuration variables such as database credentials, API keys,</a:t>
            </a:r>
          </a:p>
          <a:p>
            <a:endParaRPr 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ACCD23-7D41-19D7-9882-71B218AD7F14}"/>
              </a:ext>
            </a:extLst>
          </p:cNvPr>
          <p:cNvSpPr txBox="1"/>
          <p:nvPr/>
        </p:nvSpPr>
        <p:spPr>
          <a:xfrm>
            <a:off x="2338086" y="4595149"/>
            <a:ext cx="5532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effectLst/>
                <a:latin typeface="Helvetica Neue" panose="02000503000000020004" pitchFamily="2" charset="0"/>
              </a:rPr>
              <a:t>a mechanism by which a front-end client can make requests for resources to an external back-end server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3853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CDA3B-4F78-902E-0CE5-8D23A1A2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575" y="878375"/>
            <a:ext cx="6854371" cy="1325563"/>
          </a:xfrm>
        </p:spPr>
        <p:txBody>
          <a:bodyPr/>
          <a:lstStyle/>
          <a:p>
            <a:r>
              <a:rPr lang="en-US" dirty="0"/>
              <a:t>MongoDB Integration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663B33-9727-F552-1488-21E5CC93183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Photos provided by Pexels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6D24B-D4C0-D871-EC0F-11C92B588B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9126" y="3083168"/>
            <a:ext cx="2917371" cy="451339"/>
          </a:xfrm>
        </p:spPr>
        <p:txBody>
          <a:bodyPr/>
          <a:lstStyle/>
          <a:p>
            <a:r>
              <a:rPr lang="en-US" i="1" u="sng" dirty="0" err="1"/>
              <a:t>npm</a:t>
            </a:r>
            <a:r>
              <a:rPr lang="en-US" i="1" u="sng" dirty="0"/>
              <a:t> install </a:t>
            </a:r>
            <a:r>
              <a:rPr lang="en-US" i="1" u="sng" dirty="0" err="1"/>
              <a:t>mongodb</a:t>
            </a:r>
            <a:endParaRPr lang="en-US" i="1" u="sng" dirty="0"/>
          </a:p>
        </p:txBody>
      </p:sp>
      <p:pic>
        <p:nvPicPr>
          <p:cNvPr id="1030" name="Picture 6" descr="Download MongoDB Community Server | MongoDB">
            <a:extLst>
              <a:ext uri="{FF2B5EF4-FFF2-40B4-BE49-F238E27FC236}">
                <a16:creationId xmlns:a16="http://schemas.microsoft.com/office/drawing/2014/main" id="{F21E4DB4-2407-B3B7-4E13-23D10CEFD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41" y="341168"/>
            <a:ext cx="4025900" cy="167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8F8B70D-DBAC-EB95-2EF2-133AE2D8D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241" y="2568784"/>
            <a:ext cx="7772400" cy="41471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1B7B55-C8A9-86CF-DBC1-E0A6792DEC49}"/>
              </a:ext>
            </a:extLst>
          </p:cNvPr>
          <p:cNvSpPr txBox="1"/>
          <p:nvPr/>
        </p:nvSpPr>
        <p:spPr>
          <a:xfrm>
            <a:off x="245341" y="3897368"/>
            <a:ext cx="3685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/>
                <a:latin typeface="Helvetica Neue" panose="02000503000000020004" pitchFamily="2" charset="0"/>
              </a:rPr>
              <a:t>Node.js script that connects to a MongoDB database using the official MongoDB Node.js driver.</a:t>
            </a:r>
          </a:p>
          <a:p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6D13C3-79FA-2EB9-D085-72C9E9E48139}"/>
              </a:ext>
            </a:extLst>
          </p:cNvPr>
          <p:cNvSpPr txBox="1"/>
          <p:nvPr/>
        </p:nvSpPr>
        <p:spPr>
          <a:xfrm>
            <a:off x="339126" y="2713836"/>
            <a:ext cx="287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Installation -&gt;</a:t>
            </a:r>
          </a:p>
        </p:txBody>
      </p:sp>
    </p:spTree>
    <p:extLst>
      <p:ext uri="{BB962C8B-B14F-4D97-AF65-F5344CB8AC3E}">
        <p14:creationId xmlns:p14="http://schemas.microsoft.com/office/powerpoint/2010/main" val="1639378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663B33-9727-F552-1488-21E5CC93183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Photos provided by Pexels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6D24B-D4C0-D871-EC0F-11C92B588B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36162" y="2017768"/>
            <a:ext cx="2917371" cy="743178"/>
          </a:xfrm>
        </p:spPr>
        <p:txBody>
          <a:bodyPr/>
          <a:lstStyle/>
          <a:p>
            <a:r>
              <a:rPr lang="en-US" i="1" u="sng" dirty="0"/>
              <a:t>POST Method</a:t>
            </a:r>
          </a:p>
        </p:txBody>
      </p:sp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9309523-B87C-C4E2-8444-0999CA37D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40" y="1109391"/>
            <a:ext cx="7269152" cy="2559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166D32-F171-FF5D-4364-27BA6C43395C}"/>
              </a:ext>
            </a:extLst>
          </p:cNvPr>
          <p:cNvSpPr txBox="1"/>
          <p:nvPr/>
        </p:nvSpPr>
        <p:spPr>
          <a:xfrm>
            <a:off x="245340" y="396208"/>
            <a:ext cx="5920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 runs on PORT 5001 (local host)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E64B80-B5B1-4415-98DA-8DAAE2B9C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40" y="4059340"/>
            <a:ext cx="5850660" cy="25599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3DA72D-253E-0403-1D11-B76E64FA1019}"/>
              </a:ext>
            </a:extLst>
          </p:cNvPr>
          <p:cNvSpPr txBox="1"/>
          <p:nvPr/>
        </p:nvSpPr>
        <p:spPr>
          <a:xfrm>
            <a:off x="7829061" y="5123862"/>
            <a:ext cx="25087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u="sng" dirty="0"/>
              <a:t>DELETE Method</a:t>
            </a:r>
          </a:p>
        </p:txBody>
      </p:sp>
    </p:spTree>
    <p:extLst>
      <p:ext uri="{BB962C8B-B14F-4D97-AF65-F5344CB8AC3E}">
        <p14:creationId xmlns:p14="http://schemas.microsoft.com/office/powerpoint/2010/main" val="422247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6D24B-D4C0-D871-EC0F-11C92B588B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436069" y="3553891"/>
            <a:ext cx="2917371" cy="743178"/>
          </a:xfrm>
        </p:spPr>
        <p:txBody>
          <a:bodyPr/>
          <a:lstStyle/>
          <a:p>
            <a:r>
              <a:rPr lang="en-US" i="1" u="sng" dirty="0"/>
              <a:t>Fetch Book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66D32-F171-FF5D-4364-27BA6C43395C}"/>
              </a:ext>
            </a:extLst>
          </p:cNvPr>
          <p:cNvSpPr txBox="1"/>
          <p:nvPr/>
        </p:nvSpPr>
        <p:spPr>
          <a:xfrm>
            <a:off x="245340" y="396208"/>
            <a:ext cx="5920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 runs on PORT 5001 (local host)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3DA72D-253E-0403-1D11-B76E64FA1019}"/>
              </a:ext>
            </a:extLst>
          </p:cNvPr>
          <p:cNvSpPr txBox="1"/>
          <p:nvPr/>
        </p:nvSpPr>
        <p:spPr>
          <a:xfrm>
            <a:off x="7871069" y="1915751"/>
            <a:ext cx="25087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u="sng" dirty="0"/>
              <a:t>Update 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A4EEF8-4198-4376-A881-B95973061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40" y="1042539"/>
            <a:ext cx="4957496" cy="26081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62F4F7-C5A2-8912-B58D-ECD7022CC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151" y="2505924"/>
            <a:ext cx="6185097" cy="395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47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166D32-F171-FF5D-4364-27BA6C43395C}"/>
              </a:ext>
            </a:extLst>
          </p:cNvPr>
          <p:cNvSpPr txBox="1"/>
          <p:nvPr/>
        </p:nvSpPr>
        <p:spPr>
          <a:xfrm>
            <a:off x="339124" y="1834589"/>
            <a:ext cx="5920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 running on PORT 5001 (local host)</a:t>
            </a:r>
          </a:p>
          <a:p>
            <a:r>
              <a:rPr lang="en-US" dirty="0"/>
              <a:t>Client running on PORT 5173 (Vite – React 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DC93F8-0B9E-3407-DFF2-DEAF93076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24" y="2938918"/>
            <a:ext cx="5638801" cy="27350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0DC341-BEEE-087A-5B45-38022DFC0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277" y="2935344"/>
            <a:ext cx="5638800" cy="27350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41A5376-A022-6BC7-459F-B4642ADD9B4E}"/>
              </a:ext>
            </a:extLst>
          </p:cNvPr>
          <p:cNvSpPr txBox="1"/>
          <p:nvPr/>
        </p:nvSpPr>
        <p:spPr>
          <a:xfrm>
            <a:off x="1840523" y="5936445"/>
            <a:ext cx="434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Upload Book Section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E75EE6-F9C6-4166-FC1B-37A8C15588A2}"/>
              </a:ext>
            </a:extLst>
          </p:cNvPr>
          <p:cNvSpPr txBox="1"/>
          <p:nvPr/>
        </p:nvSpPr>
        <p:spPr>
          <a:xfrm>
            <a:off x="7995138" y="5936445"/>
            <a:ext cx="341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Update or Delete Book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67EF3B8-793E-BBFB-8860-7769F7A8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24" y="521290"/>
            <a:ext cx="10439400" cy="1325563"/>
          </a:xfrm>
        </p:spPr>
        <p:txBody>
          <a:bodyPr/>
          <a:lstStyle/>
          <a:p>
            <a:r>
              <a:rPr lang="en-US" dirty="0"/>
              <a:t>Admin Dashboard</a:t>
            </a:r>
          </a:p>
        </p:txBody>
      </p:sp>
    </p:spTree>
    <p:extLst>
      <p:ext uri="{BB962C8B-B14F-4D97-AF65-F5344CB8AC3E}">
        <p14:creationId xmlns:p14="http://schemas.microsoft.com/office/powerpoint/2010/main" val="2131076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Custom 3">
      <a:dk1>
        <a:srgbClr val="000000"/>
      </a:dk1>
      <a:lt1>
        <a:srgbClr val="FFFFFF"/>
      </a:lt1>
      <a:dk2>
        <a:srgbClr val="718DB2"/>
      </a:dk2>
      <a:lt2>
        <a:srgbClr val="FEFFFF"/>
      </a:lt2>
      <a:accent1>
        <a:srgbClr val="5E5E5E"/>
      </a:accent1>
      <a:accent2>
        <a:srgbClr val="E7E6E6"/>
      </a:accent2>
      <a:accent3>
        <a:srgbClr val="D7CDC8"/>
      </a:accent3>
      <a:accent4>
        <a:srgbClr val="AFA5A0"/>
      </a:accent4>
      <a:accent5>
        <a:srgbClr val="918787"/>
      </a:accent5>
      <a:accent6>
        <a:srgbClr val="556969"/>
      </a:accent6>
      <a:hlink>
        <a:srgbClr val="3758C1"/>
      </a:hlink>
      <a:folHlink>
        <a:srgbClr val="00539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ED540047-B4E8-7948-B4A0-38B038BBF369}">
  <we:reference id="wa200003964" version="1.0.0.0" store="en-GB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C4715D7-870D-4842-A13E-60EC28F7DC21}">
  <we:reference id="wa200005566" version="3.0.0.2" store="en-GB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602</Words>
  <Application>Microsoft Macintosh PowerPoint</Application>
  <PresentationFormat>Widescreen</PresentationFormat>
  <Paragraphs>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Helvetica Neue</vt:lpstr>
      <vt:lpstr>Poppins</vt:lpstr>
      <vt:lpstr>Office Theme</vt:lpstr>
      <vt:lpstr>1_Office Theme</vt:lpstr>
      <vt:lpstr>LOVELY  PROFESSIONAL UNIVERISTY</vt:lpstr>
      <vt:lpstr>PowerPoint Presentation</vt:lpstr>
      <vt:lpstr>Introduction</vt:lpstr>
      <vt:lpstr>Features Overview</vt:lpstr>
      <vt:lpstr>Modules used (dependencies)</vt:lpstr>
      <vt:lpstr>MongoDB Integration</vt:lpstr>
      <vt:lpstr>PowerPoint Presentation</vt:lpstr>
      <vt:lpstr>PowerPoint Presentation</vt:lpstr>
      <vt:lpstr>Admin Dashboard</vt:lpstr>
      <vt:lpstr>Google Firebase Authentication</vt:lpstr>
      <vt:lpstr>Google Firebase Authentication</vt:lpstr>
      <vt:lpstr>Google Firebase Authentication</vt:lpstr>
      <vt:lpstr>Google Firebase Authentication</vt:lpstr>
      <vt:lpstr>Google Firebase Authentication</vt:lpstr>
      <vt:lpstr>FRONTEND </vt:lpstr>
      <vt:lpstr>Conclusion &amp;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Book-Store App</dc:title>
  <dc:creator>TIRTHARAJ BARMA</dc:creator>
  <cp:lastModifiedBy>TIRTHARAJ BARMA</cp:lastModifiedBy>
  <cp:revision>2</cp:revision>
  <dcterms:created xsi:type="dcterms:W3CDTF">2024-04-13T18:23:54Z</dcterms:created>
  <dcterms:modified xsi:type="dcterms:W3CDTF">2024-04-13T21:12:08Z</dcterms:modified>
</cp:coreProperties>
</file>

<file path=docProps/thumbnail.jpeg>
</file>